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9"/>
  </p:notesMasterIdLst>
  <p:handoutMasterIdLst>
    <p:handoutMasterId r:id="rId10"/>
  </p:handoutMasterIdLst>
  <p:sldIdLst>
    <p:sldId id="644" r:id="rId2"/>
    <p:sldId id="719" r:id="rId3"/>
    <p:sldId id="720" r:id="rId4"/>
    <p:sldId id="715" r:id="rId5"/>
    <p:sldId id="717" r:id="rId6"/>
    <p:sldId id="653" r:id="rId7"/>
    <p:sldId id="718" r:id="rId8"/>
  </p:sldIdLst>
  <p:sldSz cx="9144000" cy="5143500" type="screen16x9"/>
  <p:notesSz cx="6797675" cy="9926638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1A0"/>
    <a:srgbClr val="0033CC"/>
    <a:srgbClr val="33CCFF"/>
    <a:srgbClr val="0000FF"/>
    <a:srgbClr val="008000"/>
    <a:srgbClr val="FF764B"/>
    <a:srgbClr val="003300"/>
    <a:srgbClr val="CC3300"/>
    <a:srgbClr val="FF33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5273" autoAdjust="0"/>
  </p:normalViewPr>
  <p:slideViewPr>
    <p:cSldViewPr snapToGrid="0">
      <p:cViewPr>
        <p:scale>
          <a:sx n="158" d="100"/>
          <a:sy n="158" d="100"/>
        </p:scale>
        <p:origin x="-264" y="-4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80" y="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172.31.33.10\work\KAB5\&#1048;&#1085;&#1075;&#1072;%202024%20&#1075;&#1086;&#1076;\&#1055;&#1056;&#1040;&#1042;&#1054;\&#1056;&#1054;&#1057;&#1055;\&#1092;&#1077;&#1074;&#1088;&#1072;&#1083;&#1100;\Re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371746101723005E-2"/>
          <c:y val="9.8746469068560591E-2"/>
          <c:w val="0.39894731739103956"/>
          <c:h val="0.59161766541182992"/>
        </c:manualLayout>
      </c:layout>
      <c:pie3DChart>
        <c:varyColors val="1"/>
        <c:ser>
          <c:idx val="0"/>
          <c:order val="0"/>
          <c:explosion val="1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DE-4738-8EDB-E84B601FF0B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DE-4738-8EDB-E84B601FF0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DE-4738-8EDB-E84B601FF0B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BDE-4738-8EDB-E84B601FF0B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BDE-4738-8EDB-E84B601FF0B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BDE-4738-8EDB-E84B601FF0B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BDE-4738-8EDB-E84B601FF0B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BDE-4738-8EDB-E84B601FF0B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BDE-4738-8EDB-E84B601FF0B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8BDE-4738-8EDB-E84B601FF0B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8BDE-4738-8EDB-E84B601FF0B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8BDE-4738-8EDB-E84B601FF0B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8BDE-4738-8EDB-E84B601FF0B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8BDE-4738-8EDB-E84B601FF0B7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8BDE-4738-8EDB-E84B601FF0B7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8BDE-4738-8EDB-E84B601FF0B7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8BDE-4738-8EDB-E84B601FF0B7}"/>
              </c:ext>
            </c:extLst>
          </c:dPt>
          <c:dLbls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8BDE-4738-8EDB-E84B601FF0B7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8BDE-4738-8EDB-E84B601FF0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Page1!$A$1:$A$17</c:f>
              <c:strCache>
                <c:ptCount val="15"/>
                <c:pt idx="0">
                  <c:v>деятельность в области здравоохранения и социальных услуг</c:v>
                </c:pt>
                <c:pt idx="1">
                  <c:v>образование</c:v>
                </c:pt>
                <c:pt idx="2">
                  <c:v>деятельность гостиниц и предприятий общественного питания</c:v>
                </c:pt>
                <c:pt idx="3">
                  <c:v>деятельность по операциям с недвижимым имуществом</c:v>
                </c:pt>
                <c:pt idx="4">
                  <c:v>обеспечение электрической энергией, газом и паром; кондиционирование воздуха</c:v>
                </c:pt>
                <c:pt idx="5">
                  <c:v>транспортировка и хранение</c:v>
                </c:pt>
                <c:pt idx="6">
                  <c:v>сельское, лесное хозяйство, охота, рыболовство и рыбоводство</c:v>
                </c:pt>
                <c:pt idx="7">
                  <c:v>торговля оптовая и розничная; ремонт автотранспортных средств и мотоциклов</c:v>
                </c:pt>
                <c:pt idx="8">
                  <c:v>деятельность в области информации и связи</c:v>
                </c:pt>
                <c:pt idx="9">
                  <c:v>деятельность в области культуры, спорта, организации досуга и развлечений</c:v>
                </c:pt>
                <c:pt idx="10">
                  <c:v> деятельность административная и сопутствующие дополнительные услуги</c:v>
                </c:pt>
                <c:pt idx="11">
                  <c:v>строительство</c:v>
                </c:pt>
                <c:pt idx="12">
                  <c:v> деятельность профессиональная, научная и техническая</c:v>
                </c:pt>
                <c:pt idx="13">
                  <c:v>водоснабжение; водоотведение, организация сбора и утилизации отходов, деятельность по ликвидации загрязнений</c:v>
                </c:pt>
                <c:pt idx="14">
                  <c:v>предоставление прочих видов услуг</c:v>
                </c:pt>
              </c:strCache>
            </c:strRef>
          </c:cat>
          <c:val>
            <c:numRef>
              <c:f>Page1!$B$1:$B$17</c:f>
              <c:numCache>
                <c:formatCode>General</c:formatCode>
                <c:ptCount val="17"/>
                <c:pt idx="0">
                  <c:v>215</c:v>
                </c:pt>
                <c:pt idx="1">
                  <c:v>112</c:v>
                </c:pt>
                <c:pt idx="2">
                  <c:v>44</c:v>
                </c:pt>
                <c:pt idx="3">
                  <c:v>38</c:v>
                </c:pt>
                <c:pt idx="4">
                  <c:v>30</c:v>
                </c:pt>
                <c:pt idx="5">
                  <c:v>24</c:v>
                </c:pt>
                <c:pt idx="6">
                  <c:v>18</c:v>
                </c:pt>
                <c:pt idx="7">
                  <c:v>15</c:v>
                </c:pt>
                <c:pt idx="8">
                  <c:v>13</c:v>
                </c:pt>
                <c:pt idx="9">
                  <c:v>11</c:v>
                </c:pt>
                <c:pt idx="10">
                  <c:v>10</c:v>
                </c:pt>
                <c:pt idx="11">
                  <c:v>9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8BDE-4738-8EDB-E84B601FF0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400910530742089"/>
          <c:y val="5.6120612661130134E-3"/>
          <c:w val="0.425990894692579"/>
          <c:h val="0.994387938733886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2AC185-C5DD-427E-B1E7-0F1811710384}" type="doc">
      <dgm:prSet loTypeId="urn:microsoft.com/office/officeart/2005/8/layout/vList6" loCatId="list" qsTypeId="urn:microsoft.com/office/officeart/2005/8/quickstyle/simple1" qsCatId="simple" csTypeId="urn:microsoft.com/office/officeart/2005/8/colors/accent0_2" csCatId="mainScheme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ru-RU"/>
        </a:p>
      </dgm:t>
    </dgm:pt>
    <dgm:pt modelId="{65332DC0-76C6-403F-AFE1-905A26E6BB68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Впервые ищущим работу и впервые признанным безработными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детям-сиротам, детям, оставшимся без попечения родителей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возрасте </a:t>
          </a:r>
          <a:r>
            <a:rPr lang="ru-RU" b="1" cap="none" spc="0" dirty="0" smtClean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до 23 лет </a:t>
          </a:r>
          <a:endParaRPr lang="ru-RU" b="1" cap="none" spc="0" dirty="0">
            <a:ln/>
            <a:solidFill>
              <a:srgbClr val="FF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426E4E-DF8F-4F92-AADE-E189849CF6AE}" type="parTrans" cxnId="{74E7A6CD-8AAA-443B-8374-5D7A8BC95A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9015E9-3AA1-40A6-B6B2-1CB377BA90A9}" type="sibTrans" cxnId="{74E7A6CD-8AAA-443B-8374-5D7A8BC95A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00AD51-F830-4412-AC6D-5E2D5CC33988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месяцев период выплаты</a:t>
          </a:r>
          <a:endParaRPr lang="ru-RU" sz="1600" b="1" dirty="0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618591-1EAE-4818-ACAD-83993C774C25}" type="parTrans" cxnId="{B332BED0-A2A9-40C1-BEAF-87F62A914A6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3A2FE9-F961-4B3D-88DD-79D711D66A0C}" type="sibTrans" cxnId="{B332BED0-A2A9-40C1-BEAF-87F62A914A6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D79975-CE94-4971-B263-80817FE59777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13 739 руб. максимальная величина пособия</a:t>
          </a:r>
          <a:endParaRPr lang="ru-RU" sz="1600" b="1" dirty="0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4826BD-6D9F-4961-8D55-56C6A334F828}" type="parTrans" cxnId="{753C299F-761D-4DFE-9989-9D740CFF079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BF6928-23FE-4BE5-8F9A-D5759D2E8F7D}" type="sibTrans" cxnId="{753C299F-761D-4DFE-9989-9D740CFF079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A5A36F-B667-41FA-B8CB-2881BE0219DF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Впервые ищущим работу и впервые признанным безработными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детям-сиротам, детям, оставшимся без попечения родителей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возрасте </a:t>
          </a:r>
          <a:r>
            <a:rPr lang="ru-RU" b="1" cap="none" spc="0" dirty="0" smtClean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старше 23 лет </a:t>
          </a:r>
          <a:endParaRPr lang="ru-RU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005316-5CB1-40B4-A597-C5B37F0E7DA3}" type="parTrans" cxnId="{4FC7AC0A-B9FB-4B06-8E09-1AF8D987E05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26D33-7802-442D-8B45-B14FF8774CBC}" type="sibTrans" cxnId="{4FC7AC0A-B9FB-4B06-8E09-1AF8D987E05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46D3EC-FEAD-4536-913A-DC78B0BC2C36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месяцев период выплаты</a:t>
          </a:r>
          <a:endParaRPr lang="ru-RU" sz="1600" b="1" dirty="0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E7FD99-2AE4-49CC-AAE1-A83F91B70D3B}" type="parTrans" cxnId="{103596EF-D443-47BB-8981-369DC1C25F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3E496D-AB74-4F91-AC1B-BBC6371E39AF}" type="sibTrans" cxnId="{103596EF-D443-47BB-8981-369DC1C25F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FF759B-B75F-4BCC-BF0F-1E3528EBE0C0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1 611 руб. минимальная величина пособия</a:t>
          </a:r>
          <a:endParaRPr lang="ru-RU" sz="1600" b="1" dirty="0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52C4A8-0CCF-4541-8161-EA34CAC79AF5}" type="parTrans" cxnId="{42E82D6E-A194-426C-99B3-4E845FA1E83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B3D1B6-E24F-4CE8-A6A6-6BD90C0D3AD4}" type="sibTrans" cxnId="{42E82D6E-A194-426C-99B3-4E845FA1E83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8C7A98-971B-4B5A-95B4-C67355E6F329}" type="pres">
      <dgm:prSet presAssocID="{8C2AC185-C5DD-427E-B1E7-0F181171038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4C9D10-D9C7-4AEC-91F4-C9B102FA24AF}" type="pres">
      <dgm:prSet presAssocID="{65332DC0-76C6-403F-AFE1-905A26E6BB68}" presName="linNod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035270CD-BED2-440C-81C6-DE49E2715F5E}" type="pres">
      <dgm:prSet presAssocID="{65332DC0-76C6-403F-AFE1-905A26E6BB6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D9EBE-55EB-442F-B72C-30A1A293B371}" type="pres">
      <dgm:prSet presAssocID="{65332DC0-76C6-403F-AFE1-905A26E6BB6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B594F-BD9F-4A2A-8B56-670CD86DEA20}" type="pres">
      <dgm:prSet presAssocID="{B89015E9-3AA1-40A6-B6B2-1CB377BA90A9}" presName="spacing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2C653791-FF94-4369-8971-A342E13556A0}" type="pres">
      <dgm:prSet presAssocID="{8EA5A36F-B667-41FA-B8CB-2881BE0219DF}" presName="linNod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AFCB0BF2-8BA0-4699-A1EE-1A14A507F892}" type="pres">
      <dgm:prSet presAssocID="{8EA5A36F-B667-41FA-B8CB-2881BE0219D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DF6DF5-FBAD-49FD-B8C8-5B3A1327989D}" type="pres">
      <dgm:prSet presAssocID="{8EA5A36F-B667-41FA-B8CB-2881BE0219D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C7AC0A-B9FB-4B06-8E09-1AF8D987E05C}" srcId="{8C2AC185-C5DD-427E-B1E7-0F1811710384}" destId="{8EA5A36F-B667-41FA-B8CB-2881BE0219DF}" srcOrd="1" destOrd="0" parTransId="{AD005316-5CB1-40B4-A597-C5B37F0E7DA3}" sibTransId="{3B926D33-7802-442D-8B45-B14FF8774CBC}"/>
    <dgm:cxn modelId="{20F5B34D-5199-4F9E-8554-F1C030925146}" type="presOf" srcId="{BDD79975-CE94-4971-B263-80817FE59777}" destId="{3C7D9EBE-55EB-442F-B72C-30A1A293B371}" srcOrd="0" destOrd="1" presId="urn:microsoft.com/office/officeart/2005/8/layout/vList6"/>
    <dgm:cxn modelId="{B332BED0-A2A9-40C1-BEAF-87F62A914A6A}" srcId="{65332DC0-76C6-403F-AFE1-905A26E6BB68}" destId="{F100AD51-F830-4412-AC6D-5E2D5CC33988}" srcOrd="0" destOrd="0" parTransId="{44618591-1EAE-4818-ACAD-83993C774C25}" sibTransId="{8F3A2FE9-F961-4B3D-88DD-79D711D66A0C}"/>
    <dgm:cxn modelId="{7DE6476F-FDF9-40D0-BFA6-EA4E71FB72DB}" type="presOf" srcId="{ED46D3EC-FEAD-4536-913A-DC78B0BC2C36}" destId="{2ADF6DF5-FBAD-49FD-B8C8-5B3A1327989D}" srcOrd="0" destOrd="0" presId="urn:microsoft.com/office/officeart/2005/8/layout/vList6"/>
    <dgm:cxn modelId="{574768D2-8E44-4F32-808B-445B658BD972}" type="presOf" srcId="{8EA5A36F-B667-41FA-B8CB-2881BE0219DF}" destId="{AFCB0BF2-8BA0-4699-A1EE-1A14A507F892}" srcOrd="0" destOrd="0" presId="urn:microsoft.com/office/officeart/2005/8/layout/vList6"/>
    <dgm:cxn modelId="{426AA8F7-813E-4DA6-AAA2-455AA47F2B2F}" type="presOf" srcId="{CBFF759B-B75F-4BCC-BF0F-1E3528EBE0C0}" destId="{2ADF6DF5-FBAD-49FD-B8C8-5B3A1327989D}" srcOrd="0" destOrd="1" presId="urn:microsoft.com/office/officeart/2005/8/layout/vList6"/>
    <dgm:cxn modelId="{103596EF-D443-47BB-8981-369DC1C25FA0}" srcId="{8EA5A36F-B667-41FA-B8CB-2881BE0219DF}" destId="{ED46D3EC-FEAD-4536-913A-DC78B0BC2C36}" srcOrd="0" destOrd="0" parTransId="{EAE7FD99-2AE4-49CC-AAE1-A83F91B70D3B}" sibTransId="{D53E496D-AB74-4F91-AC1B-BBC6371E39AF}"/>
    <dgm:cxn modelId="{5D2B2AF9-9C8F-4BA3-9740-8ADBA34B2A74}" type="presOf" srcId="{65332DC0-76C6-403F-AFE1-905A26E6BB68}" destId="{035270CD-BED2-440C-81C6-DE49E2715F5E}" srcOrd="0" destOrd="0" presId="urn:microsoft.com/office/officeart/2005/8/layout/vList6"/>
    <dgm:cxn modelId="{01CE3D94-8FA7-4F77-BA75-372A587A76D2}" type="presOf" srcId="{F100AD51-F830-4412-AC6D-5E2D5CC33988}" destId="{3C7D9EBE-55EB-442F-B72C-30A1A293B371}" srcOrd="0" destOrd="0" presId="urn:microsoft.com/office/officeart/2005/8/layout/vList6"/>
    <dgm:cxn modelId="{753C299F-761D-4DFE-9989-9D740CFF0793}" srcId="{65332DC0-76C6-403F-AFE1-905A26E6BB68}" destId="{BDD79975-CE94-4971-B263-80817FE59777}" srcOrd="1" destOrd="0" parTransId="{AC4826BD-6D9F-4961-8D55-56C6A334F828}" sibTransId="{FABF6928-23FE-4BE5-8F9A-D5759D2E8F7D}"/>
    <dgm:cxn modelId="{42E82D6E-A194-426C-99B3-4E845FA1E832}" srcId="{8EA5A36F-B667-41FA-B8CB-2881BE0219DF}" destId="{CBFF759B-B75F-4BCC-BF0F-1E3528EBE0C0}" srcOrd="1" destOrd="0" parTransId="{B252C4A8-0CCF-4541-8161-EA34CAC79AF5}" sibTransId="{88B3D1B6-E24F-4CE8-A6A6-6BD90C0D3AD4}"/>
    <dgm:cxn modelId="{74E7A6CD-8AAA-443B-8374-5D7A8BC95AF2}" srcId="{8C2AC185-C5DD-427E-B1E7-0F1811710384}" destId="{65332DC0-76C6-403F-AFE1-905A26E6BB68}" srcOrd="0" destOrd="0" parTransId="{E0426E4E-DF8F-4F92-AADE-E189849CF6AE}" sibTransId="{B89015E9-3AA1-40A6-B6B2-1CB377BA90A9}"/>
    <dgm:cxn modelId="{D6B9571A-C727-4E56-A210-4A25B84549F5}" type="presOf" srcId="{8C2AC185-C5DD-427E-B1E7-0F1811710384}" destId="{618C7A98-971B-4B5A-95B4-C67355E6F329}" srcOrd="0" destOrd="0" presId="urn:microsoft.com/office/officeart/2005/8/layout/vList6"/>
    <dgm:cxn modelId="{F74A94E2-F077-4834-88D9-CAA81503B949}" type="presParOf" srcId="{618C7A98-971B-4B5A-95B4-C67355E6F329}" destId="{E14C9D10-D9C7-4AEC-91F4-C9B102FA24AF}" srcOrd="0" destOrd="0" presId="urn:microsoft.com/office/officeart/2005/8/layout/vList6"/>
    <dgm:cxn modelId="{41ECE1CD-CDA2-4905-9C94-87D4B8D26D88}" type="presParOf" srcId="{E14C9D10-D9C7-4AEC-91F4-C9B102FA24AF}" destId="{035270CD-BED2-440C-81C6-DE49E2715F5E}" srcOrd="0" destOrd="0" presId="urn:microsoft.com/office/officeart/2005/8/layout/vList6"/>
    <dgm:cxn modelId="{B430B524-5301-4BFB-813C-568D0285AA54}" type="presParOf" srcId="{E14C9D10-D9C7-4AEC-91F4-C9B102FA24AF}" destId="{3C7D9EBE-55EB-442F-B72C-30A1A293B371}" srcOrd="1" destOrd="0" presId="urn:microsoft.com/office/officeart/2005/8/layout/vList6"/>
    <dgm:cxn modelId="{9C8F9E66-DE5C-45CC-95A3-AD2B10FDFDA2}" type="presParOf" srcId="{618C7A98-971B-4B5A-95B4-C67355E6F329}" destId="{271B594F-BD9F-4A2A-8B56-670CD86DEA20}" srcOrd="1" destOrd="0" presId="urn:microsoft.com/office/officeart/2005/8/layout/vList6"/>
    <dgm:cxn modelId="{EAA07C7F-B2C3-4F4A-A81B-9BFFEC558C2F}" type="presParOf" srcId="{618C7A98-971B-4B5A-95B4-C67355E6F329}" destId="{2C653791-FF94-4369-8971-A342E13556A0}" srcOrd="2" destOrd="0" presId="urn:microsoft.com/office/officeart/2005/8/layout/vList6"/>
    <dgm:cxn modelId="{93CFAE23-4E79-4B2E-BBE8-124B02A4B438}" type="presParOf" srcId="{2C653791-FF94-4369-8971-A342E13556A0}" destId="{AFCB0BF2-8BA0-4699-A1EE-1A14A507F892}" srcOrd="0" destOrd="0" presId="urn:microsoft.com/office/officeart/2005/8/layout/vList6"/>
    <dgm:cxn modelId="{C0ECAD68-F478-4519-8991-79D2E1149EFF}" type="presParOf" srcId="{2C653791-FF94-4369-8971-A342E13556A0}" destId="{2ADF6DF5-FBAD-49FD-B8C8-5B3A1327989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2AC185-C5DD-427E-B1E7-0F1811710384}" type="doc">
      <dgm:prSet loTypeId="urn:microsoft.com/office/officeart/2005/8/layout/vList6" loCatId="list" qsTypeId="urn:microsoft.com/office/officeart/2005/8/quickstyle/simple1" qsCatId="simple" csTypeId="urn:microsoft.com/office/officeart/2005/8/colors/accent0_2" csCatId="mainScheme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ru-RU"/>
        </a:p>
      </dgm:t>
    </dgm:pt>
    <dgm:pt modelId="{65332DC0-76C6-403F-AFE1-905A26E6BB68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cap="none" spc="0" dirty="0" smtClean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Доплата=</a:t>
          </a:r>
          <a:r>
            <a:rPr lang="ru-RU" b="1" cap="none" spc="0" dirty="0" smtClean="0">
              <a:ln/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b="1" cap="none" spc="0" dirty="0">
            <a:ln/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426E4E-DF8F-4F92-AADE-E189849CF6AE}" type="parTrans" cxnId="{74E7A6CD-8AAA-443B-8374-5D7A8BC95AF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9015E9-3AA1-40A6-B6B2-1CB377BA90A9}" type="sibTrans" cxnId="{74E7A6CD-8AAA-443B-8374-5D7A8BC95AF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00AD51-F830-4412-AC6D-5E2D5CC33988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Среднемесячная начисленная заработная плата в Ленинградской области (67 344 руб.  на 01.11.2023)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618591-1EAE-4818-ACAD-83993C774C25}" type="parTrans" cxnId="{B332BED0-A2A9-40C1-BEAF-87F62A914A6A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3A2FE9-F961-4B3D-88DD-79D711D66A0C}" type="sibTrans" cxnId="{B332BED0-A2A9-40C1-BEAF-87F62A914A6A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D79975-CE94-4971-B263-80817FE59777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Сумму начисленной заработной платы работодателем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4826BD-6D9F-4961-8D55-56C6A334F828}" type="parTrans" cxnId="{753C299F-761D-4DFE-9989-9D740CFF0793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BF6928-23FE-4BE5-8F9A-D5759D2E8F7D}" type="sibTrans" cxnId="{753C299F-761D-4DFE-9989-9D740CFF0793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3D1903-1B96-40CA-B22A-96C8015100BB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ВЫЧЕСТЬ</a:t>
          </a:r>
          <a:endParaRPr lang="ru-RU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66ABC3-0357-4DE2-ACA1-B5B7781BF3C3}" type="parTrans" cxnId="{385633D7-8153-4272-8944-C32D45FACD2E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6208CB-EB80-4148-AA7F-9C196D32E80B}" type="sibTrans" cxnId="{385633D7-8153-4272-8944-C32D45FACD2E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8C7A98-971B-4B5A-95B4-C67355E6F329}" type="pres">
      <dgm:prSet presAssocID="{8C2AC185-C5DD-427E-B1E7-0F181171038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4C9D10-D9C7-4AEC-91F4-C9B102FA24AF}" type="pres">
      <dgm:prSet presAssocID="{65332DC0-76C6-403F-AFE1-905A26E6BB68}" presName="linNod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035270CD-BED2-440C-81C6-DE49E2715F5E}" type="pres">
      <dgm:prSet presAssocID="{65332DC0-76C6-403F-AFE1-905A26E6BB68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D9EBE-55EB-442F-B72C-30A1A293B371}" type="pres">
      <dgm:prSet presAssocID="{65332DC0-76C6-403F-AFE1-905A26E6BB68}" presName="childShp" presStyleLbl="bgAccFollowNode1" presStyleIdx="0" presStyleCnt="1" custScaleX="138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E3D94-8FA7-4F77-BA75-372A587A76D2}" type="presOf" srcId="{F100AD51-F830-4412-AC6D-5E2D5CC33988}" destId="{3C7D9EBE-55EB-442F-B72C-30A1A293B371}" srcOrd="0" destOrd="0" presId="urn:microsoft.com/office/officeart/2005/8/layout/vList6"/>
    <dgm:cxn modelId="{753C299F-761D-4DFE-9989-9D740CFF0793}" srcId="{65332DC0-76C6-403F-AFE1-905A26E6BB68}" destId="{BDD79975-CE94-4971-B263-80817FE59777}" srcOrd="2" destOrd="0" parTransId="{AC4826BD-6D9F-4961-8D55-56C6A334F828}" sibTransId="{FABF6928-23FE-4BE5-8F9A-D5759D2E8F7D}"/>
    <dgm:cxn modelId="{B332BED0-A2A9-40C1-BEAF-87F62A914A6A}" srcId="{65332DC0-76C6-403F-AFE1-905A26E6BB68}" destId="{F100AD51-F830-4412-AC6D-5E2D5CC33988}" srcOrd="0" destOrd="0" parTransId="{44618591-1EAE-4818-ACAD-83993C774C25}" sibTransId="{8F3A2FE9-F961-4B3D-88DD-79D711D66A0C}"/>
    <dgm:cxn modelId="{F0A16475-DFB4-4EF7-9234-9AB0DF489406}" type="presOf" srcId="{9A3D1903-1B96-40CA-B22A-96C8015100BB}" destId="{3C7D9EBE-55EB-442F-B72C-30A1A293B371}" srcOrd="0" destOrd="1" presId="urn:microsoft.com/office/officeart/2005/8/layout/vList6"/>
    <dgm:cxn modelId="{5D2B2AF9-9C8F-4BA3-9740-8ADBA34B2A74}" type="presOf" srcId="{65332DC0-76C6-403F-AFE1-905A26E6BB68}" destId="{035270CD-BED2-440C-81C6-DE49E2715F5E}" srcOrd="0" destOrd="0" presId="urn:microsoft.com/office/officeart/2005/8/layout/vList6"/>
    <dgm:cxn modelId="{385633D7-8153-4272-8944-C32D45FACD2E}" srcId="{65332DC0-76C6-403F-AFE1-905A26E6BB68}" destId="{9A3D1903-1B96-40CA-B22A-96C8015100BB}" srcOrd="1" destOrd="0" parTransId="{AD66ABC3-0357-4DE2-ACA1-B5B7781BF3C3}" sibTransId="{F66208CB-EB80-4148-AA7F-9C196D32E80B}"/>
    <dgm:cxn modelId="{74E7A6CD-8AAA-443B-8374-5D7A8BC95AF2}" srcId="{8C2AC185-C5DD-427E-B1E7-0F1811710384}" destId="{65332DC0-76C6-403F-AFE1-905A26E6BB68}" srcOrd="0" destOrd="0" parTransId="{E0426E4E-DF8F-4F92-AADE-E189849CF6AE}" sibTransId="{B89015E9-3AA1-40A6-B6B2-1CB377BA90A9}"/>
    <dgm:cxn modelId="{D6B9571A-C727-4E56-A210-4A25B84549F5}" type="presOf" srcId="{8C2AC185-C5DD-427E-B1E7-0F1811710384}" destId="{618C7A98-971B-4B5A-95B4-C67355E6F329}" srcOrd="0" destOrd="0" presId="urn:microsoft.com/office/officeart/2005/8/layout/vList6"/>
    <dgm:cxn modelId="{20F5B34D-5199-4F9E-8554-F1C030925146}" type="presOf" srcId="{BDD79975-CE94-4971-B263-80817FE59777}" destId="{3C7D9EBE-55EB-442F-B72C-30A1A293B371}" srcOrd="0" destOrd="2" presId="urn:microsoft.com/office/officeart/2005/8/layout/vList6"/>
    <dgm:cxn modelId="{F74A94E2-F077-4834-88D9-CAA81503B949}" type="presParOf" srcId="{618C7A98-971B-4B5A-95B4-C67355E6F329}" destId="{E14C9D10-D9C7-4AEC-91F4-C9B102FA24AF}" srcOrd="0" destOrd="0" presId="urn:microsoft.com/office/officeart/2005/8/layout/vList6"/>
    <dgm:cxn modelId="{41ECE1CD-CDA2-4905-9C94-87D4B8D26D88}" type="presParOf" srcId="{E14C9D10-D9C7-4AEC-91F4-C9B102FA24AF}" destId="{035270CD-BED2-440C-81C6-DE49E2715F5E}" srcOrd="0" destOrd="0" presId="urn:microsoft.com/office/officeart/2005/8/layout/vList6"/>
    <dgm:cxn modelId="{B430B524-5301-4BFB-813C-568D0285AA54}" type="presParOf" srcId="{E14C9D10-D9C7-4AEC-91F4-C9B102FA24AF}" destId="{3C7D9EBE-55EB-442F-B72C-30A1A293B37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D9EBE-55EB-442F-B72C-30A1A293B371}">
      <dsp:nvSpPr>
        <dsp:cNvPr id="0" name=""/>
        <dsp:cNvSpPr/>
      </dsp:nvSpPr>
      <dsp:spPr>
        <a:xfrm>
          <a:off x="3410841" y="338"/>
          <a:ext cx="5116261" cy="1318635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b="1" kern="120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месяцев период выплаты</a:t>
          </a:r>
          <a:endParaRPr lang="ru-RU" sz="1600" b="1" kern="1200" dirty="0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b="1" kern="1200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13 739 руб. максимальная величина пособия</a:t>
          </a:r>
          <a:endParaRPr lang="ru-RU" sz="1600" b="1" kern="1200" dirty="0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10841" y="165167"/>
        <a:ext cx="4621773" cy="988977"/>
      </dsp:txXfrm>
    </dsp:sp>
    <dsp:sp modelId="{035270CD-BED2-440C-81C6-DE49E2715F5E}">
      <dsp:nvSpPr>
        <dsp:cNvPr id="0" name=""/>
        <dsp:cNvSpPr/>
      </dsp:nvSpPr>
      <dsp:spPr>
        <a:xfrm>
          <a:off x="0" y="338"/>
          <a:ext cx="3410841" cy="13186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Впервые ищущим работу и впервые признанным безработными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детям-сиротам, детям, оставшимся без попечения родителей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возрасте </a:t>
          </a:r>
          <a:r>
            <a:rPr lang="ru-RU" sz="1500" b="1" kern="1200" cap="none" spc="0" dirty="0" smtClean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до 23 лет </a:t>
          </a:r>
          <a:endParaRPr lang="ru-RU" sz="1500" b="1" kern="1200" cap="none" spc="0" dirty="0">
            <a:ln/>
            <a:solidFill>
              <a:srgbClr val="FF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370" y="64708"/>
        <a:ext cx="3282101" cy="1189895"/>
      </dsp:txXfrm>
    </dsp:sp>
    <dsp:sp modelId="{2ADF6DF5-FBAD-49FD-B8C8-5B3A1327989D}">
      <dsp:nvSpPr>
        <dsp:cNvPr id="0" name=""/>
        <dsp:cNvSpPr/>
      </dsp:nvSpPr>
      <dsp:spPr>
        <a:xfrm>
          <a:off x="3410841" y="1450836"/>
          <a:ext cx="5116261" cy="1318635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b="1" kern="120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месяцев период выплаты</a:t>
          </a:r>
          <a:endParaRPr lang="ru-RU" sz="1600" b="1" kern="1200" dirty="0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b="1" kern="120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1 611 руб. минимальная величина пособия</a:t>
          </a:r>
          <a:endParaRPr lang="ru-RU" sz="1600" b="1" kern="1200" dirty="0">
            <a:solidFill>
              <a:srgbClr val="0031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10841" y="1615665"/>
        <a:ext cx="4621773" cy="988977"/>
      </dsp:txXfrm>
    </dsp:sp>
    <dsp:sp modelId="{AFCB0BF2-8BA0-4699-A1EE-1A14A507F892}">
      <dsp:nvSpPr>
        <dsp:cNvPr id="0" name=""/>
        <dsp:cNvSpPr/>
      </dsp:nvSpPr>
      <dsp:spPr>
        <a:xfrm>
          <a:off x="0" y="1450836"/>
          <a:ext cx="3410841" cy="13186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Впервые ищущим работу и впервые признанным безработными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детям-сиротам, детям, оставшимся без попечения родителей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dirty="0" smtClean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возрасте </a:t>
          </a:r>
          <a:r>
            <a:rPr lang="ru-RU" sz="1500" b="1" kern="1200" cap="none" spc="0" dirty="0" smtClean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старше 23 лет </a:t>
          </a:r>
          <a:endParaRPr lang="ru-RU" sz="15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370" y="1515206"/>
        <a:ext cx="3282101" cy="1189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D9EBE-55EB-442F-B72C-30A1A293B371}">
      <dsp:nvSpPr>
        <dsp:cNvPr id="0" name=""/>
        <dsp:cNvSpPr/>
      </dsp:nvSpPr>
      <dsp:spPr>
        <a:xfrm>
          <a:off x="2845536" y="0"/>
          <a:ext cx="5905477" cy="200241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Среднемесячная начисленная заработная плата в Ленинградской области (67 344 руб.  на 01.11.2023)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7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ВЫЧЕСТЬ</a:t>
          </a:r>
          <a:endParaRPr lang="ru-RU" sz="17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Сумму начисленной заработной платы работодателем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45536" y="250302"/>
        <a:ext cx="5154571" cy="1501812"/>
      </dsp:txXfrm>
    </dsp:sp>
    <dsp:sp modelId="{035270CD-BED2-440C-81C6-DE49E2715F5E}">
      <dsp:nvSpPr>
        <dsp:cNvPr id="0" name=""/>
        <dsp:cNvSpPr/>
      </dsp:nvSpPr>
      <dsp:spPr>
        <a:xfrm>
          <a:off x="1099" y="0"/>
          <a:ext cx="2844437" cy="20024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pPr lvl="0" algn="ctr" defTabSz="18224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4100" b="1" kern="1200" cap="none" spc="0" dirty="0" smtClean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Доплата=</a:t>
          </a:r>
          <a:r>
            <a:rPr lang="ru-RU" sz="4100" b="1" kern="1200" cap="none" spc="0" dirty="0" smtClean="0">
              <a:ln/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4100" b="1" kern="1200" cap="none" spc="0" dirty="0">
            <a:ln/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849" y="97750"/>
        <a:ext cx="2648937" cy="1806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7F46F-AA9A-4309-8234-CC6C197E2CCA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4342B-609A-4147-A42A-F3C5616A5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066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AF26A-A7B5-4E05-B675-F5025C2BC411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5152E-49BC-46BB-A182-0EF9A68318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90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DDFC-4B28-4349-BEBE-7FF2EBC9E80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81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01DB-8E65-463D-A3C9-32FC76E2B6A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51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ECAA-7D67-46F1-8700-C87344A4B1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70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ED1-D3D9-4B17-BD0F-7D48AC17F2B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28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1721-9C04-4145-A2F4-E8270BAC24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27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25E2-6FE5-4B6B-8753-9EA1A54950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1D92-BC73-426E-BD05-0259F419E6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79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4FAE-3F2B-41D0-83FD-F36733DBAA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7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37F9-42A9-4189-AD0A-9A9E5679BAC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84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D145-F23F-45D9-8972-A783BAF8FB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8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5A3E-D40A-4946-B2FC-72BC89B99A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866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BFB93D6-81F1-4D87-89E1-15B0926CD5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21.02.2024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1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1CE57C70-CAE1-986D-7E44-64BC14C4E68E}"/>
              </a:ext>
            </a:extLst>
          </p:cNvPr>
          <p:cNvSpPr txBox="1">
            <a:spLocks/>
          </p:cNvSpPr>
          <p:nvPr/>
        </p:nvSpPr>
        <p:spPr>
          <a:xfrm>
            <a:off x="608468" y="4620498"/>
            <a:ext cx="949454" cy="255592"/>
          </a:xfrm>
          <a:prstGeom prst="rect">
            <a:avLst/>
          </a:prstGeom>
        </p:spPr>
        <p:txBody>
          <a:bodyPr lIns="68580" tIns="34290" rIns="68580" bIns="3429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800" dirty="0" smtClean="0"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21.02.2024</a:t>
            </a:r>
            <a:endParaRPr lang="ru-RU" sz="800" dirty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6" t="17853" r="27818" b="24044"/>
          <a:stretch/>
        </p:blipFill>
        <p:spPr>
          <a:xfrm>
            <a:off x="5240216" y="1663393"/>
            <a:ext cx="3249637" cy="234930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EBE08C8B-E2E2-F95F-1943-7FA0DEF2242E}"/>
              </a:ext>
            </a:extLst>
          </p:cNvPr>
          <p:cNvSpPr txBox="1">
            <a:spLocks/>
          </p:cNvSpPr>
          <p:nvPr/>
        </p:nvSpPr>
        <p:spPr>
          <a:xfrm>
            <a:off x="429874" y="1663393"/>
            <a:ext cx="4113551" cy="1211854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назначения пособия по безработице детям-сиротам, детям, оставшимся без попечения родителей</a:t>
            </a:r>
            <a:endParaRPr lang="ru-RU" sz="2000" b="1" dirty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-7001" y="4779529"/>
            <a:ext cx="9144000" cy="370971"/>
            <a:chOff x="0" y="4779529"/>
            <a:chExt cx="9144000" cy="370971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Группа 3"/>
          <p:cNvGrpSpPr/>
          <p:nvPr/>
        </p:nvGrpSpPr>
        <p:grpSpPr>
          <a:xfrm>
            <a:off x="1303735" y="251476"/>
            <a:ext cx="6536531" cy="712456"/>
            <a:chOff x="429874" y="167703"/>
            <a:chExt cx="6536531" cy="712456"/>
          </a:xfrm>
        </p:grpSpPr>
        <p:grpSp>
          <p:nvGrpSpPr>
            <p:cNvPr id="3" name="Группа 13"/>
            <p:cNvGrpSpPr/>
            <p:nvPr/>
          </p:nvGrpSpPr>
          <p:grpSpPr>
            <a:xfrm>
              <a:off x="429874" y="167703"/>
              <a:ext cx="4293393" cy="712456"/>
              <a:chOff x="573165" y="223604"/>
              <a:chExt cx="5724524" cy="949941"/>
            </a:xfrm>
          </p:grpSpPr>
          <p:pic>
            <p:nvPicPr>
              <p:cNvPr id="2" name="Рисунок 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3165" y="223604"/>
                <a:ext cx="2428183" cy="949941"/>
              </a:xfrm>
              <a:prstGeom prst="rect">
                <a:avLst/>
              </a:prstGeom>
            </p:spPr>
          </p:pic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35427" y="263972"/>
                <a:ext cx="759060" cy="868745"/>
              </a:xfrm>
              <a:prstGeom prst="rect">
                <a:avLst/>
              </a:prstGeom>
            </p:spPr>
          </p:pic>
          <p:sp>
            <p:nvSpPr>
              <p:cNvPr id="8" name="Content Placeholder 2">
                <a:extLst>
                  <a:ext uri="{FF2B5EF4-FFF2-40B4-BE49-F238E27FC236}">
                    <a16:creationId xmlns="" xmlns:a16="http://schemas.microsoft.com/office/drawing/2014/main" id="{7780A453-8886-E190-0963-5EC3C16114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34119" y="477775"/>
                <a:ext cx="1963570" cy="44114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1100" b="1" dirty="0">
                    <a:solidFill>
                      <a:srgbClr val="0031A0"/>
                    </a:solidFill>
                    <a:latin typeface="Montserrat Medium" panose="00000600000000000000" pitchFamily="50" charset="-52"/>
                  </a:rPr>
                  <a:t>Ленинградская</a:t>
                </a:r>
                <a:br>
                  <a:rPr lang="ru-RU" sz="1100" b="1" dirty="0">
                    <a:solidFill>
                      <a:srgbClr val="0031A0"/>
                    </a:solidFill>
                    <a:latin typeface="Montserrat Medium" panose="00000600000000000000" pitchFamily="50" charset="-52"/>
                  </a:rPr>
                </a:br>
                <a:r>
                  <a:rPr lang="ru-RU" sz="1100" b="1" dirty="0">
                    <a:solidFill>
                      <a:srgbClr val="0031A0"/>
                    </a:solidFill>
                    <a:latin typeface="Montserrat Medium" panose="00000600000000000000" pitchFamily="50" charset="-52"/>
                  </a:rPr>
                  <a:t>область</a:t>
                </a:r>
                <a:endParaRPr lang="ru-RU" sz="1100" dirty="0">
                  <a:solidFill>
                    <a:srgbClr val="0031A0"/>
                  </a:solidFill>
                  <a:latin typeface="Montserrat Medium" panose="00000600000000000000" pitchFamily="50" charset="-52"/>
                </a:endParaRPr>
              </a:p>
            </p:txBody>
          </p:sp>
        </p:grpSp>
        <p:sp>
          <p:nvSpPr>
            <p:cNvPr id="12" name="Content Placeholder 2">
              <a:extLst>
                <a:ext uri="{FF2B5EF4-FFF2-40B4-BE49-F238E27FC236}">
                  <a16:creationId xmlns="" xmlns:a16="http://schemas.microsoft.com/office/drawing/2014/main" id="{7780A453-8886-E190-0963-5EC3C16114E9}"/>
                </a:ext>
              </a:extLst>
            </p:cNvPr>
            <p:cNvSpPr txBox="1">
              <a:spLocks/>
            </p:cNvSpPr>
            <p:nvPr/>
          </p:nvSpPr>
          <p:spPr>
            <a:xfrm>
              <a:off x="5493727" y="351188"/>
              <a:ext cx="1472678" cy="33085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100" b="1" dirty="0" smtClean="0">
                  <a:solidFill>
                    <a:srgbClr val="0031A0"/>
                  </a:solidFill>
                  <a:latin typeface="Montserrat Medium" panose="00000600000000000000" pitchFamily="50" charset="-52"/>
                </a:rPr>
                <a:t>Тихвинский</a:t>
              </a: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100" b="1" dirty="0" smtClean="0">
                  <a:solidFill>
                    <a:srgbClr val="0031A0"/>
                  </a:solidFill>
                  <a:latin typeface="Montserrat Medium" panose="00000600000000000000" pitchFamily="50" charset="-52"/>
                </a:rPr>
                <a:t>район</a:t>
              </a:r>
              <a:endParaRPr lang="ru-RU" sz="1100" dirty="0">
                <a:solidFill>
                  <a:srgbClr val="0031A0"/>
                </a:solidFill>
                <a:latin typeface="Montserrat Medium" panose="00000600000000000000" pitchFamily="50" charset="-52"/>
              </a:endParaRPr>
            </a:p>
          </p:txBody>
        </p:sp>
        <p:pic>
          <p:nvPicPr>
            <p:cNvPr id="16" name="Picture 2" descr="https://images.vector-images.com/47/tikhvin_c_coa_2002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8211" y="167703"/>
              <a:ext cx="554175" cy="6670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7780A453-8886-E190-0963-5EC3C16114E9}"/>
              </a:ext>
            </a:extLst>
          </p:cNvPr>
          <p:cNvSpPr txBox="1">
            <a:spLocks/>
          </p:cNvSpPr>
          <p:nvPr/>
        </p:nvSpPr>
        <p:spPr>
          <a:xfrm>
            <a:off x="429874" y="3520931"/>
            <a:ext cx="4199276" cy="1020052"/>
          </a:xfrm>
          <a:prstGeom prst="rect">
            <a:avLst/>
          </a:prstGeom>
        </p:spPr>
        <p:txBody>
          <a:bodyPr lIns="68580" tIns="34290" rIns="68580" bIns="3429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Афанасьева Инна Владимировна - начальник отдела трудоустройства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взаимодействия с работодателями и активных программ Тихвинского филиала ГКУ «Центр занятости населения </a:t>
            </a:r>
            <a:r>
              <a:rPr lang="ru-RU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</a:t>
            </a:r>
            <a:r>
              <a:rPr lang="ru-RU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</a:t>
            </a:r>
            <a:endParaRPr lang="ru-RU" sz="1200" b="1" dirty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91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5745" y="979259"/>
            <a:ext cx="7861358" cy="523220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Особенности назначения пособия по безработице детям-сиротам, детям, оставшимся без попечения родителей</a:t>
            </a:r>
            <a:endParaRPr lang="ru-RU" b="1" dirty="0"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4"/>
          <p:cNvSpPr txBox="1">
            <a:spLocks/>
          </p:cNvSpPr>
          <p:nvPr/>
        </p:nvSpPr>
        <p:spPr>
          <a:xfrm>
            <a:off x="8774610" y="4526443"/>
            <a:ext cx="34397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900" dirty="0">
              <a:solidFill>
                <a:prstClr val="black">
                  <a:tint val="75000"/>
                </a:prstClr>
              </a:solidFill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71441" y="268458"/>
            <a:ext cx="1975154" cy="400110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Статья 47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45" y="44929"/>
            <a:ext cx="1309093" cy="512137"/>
          </a:xfrm>
          <a:prstGeom prst="rect">
            <a:avLst/>
          </a:prstGeom>
        </p:spPr>
      </p:pic>
      <p:sp>
        <p:nvSpPr>
          <p:cNvPr id="19" name="Скругленный прямоугольник 18"/>
          <p:cNvSpPr/>
          <p:nvPr/>
        </p:nvSpPr>
        <p:spPr>
          <a:xfrm>
            <a:off x="1429447" y="123924"/>
            <a:ext cx="5266985" cy="646986"/>
          </a:xfrm>
          <a:prstGeom prst="roundRect">
            <a:avLst/>
          </a:prstGeom>
          <a:solidFill>
            <a:srgbClr val="0031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12.12.2023 № 565-ФЗ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занятости населения»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6034" b="33925"/>
          <a:stretch/>
        </p:blipFill>
        <p:spPr bwMode="auto">
          <a:xfrm rot="10800000" flipH="1" flipV="1">
            <a:off x="7665818" y="4125113"/>
            <a:ext cx="1478181" cy="1018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01241604"/>
              </p:ext>
            </p:extLst>
          </p:nvPr>
        </p:nvGraphicFramePr>
        <p:xfrm>
          <a:off x="247507" y="1833939"/>
          <a:ext cx="8527103" cy="2769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6145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5745" y="979259"/>
            <a:ext cx="7861358" cy="523220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Ежемесячная доплата детям-сиротам, детям, оставшимся без попечения родителей в случае трудоустройства при содействии службы занятости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4"/>
          <p:cNvSpPr txBox="1">
            <a:spLocks/>
          </p:cNvSpPr>
          <p:nvPr/>
        </p:nvSpPr>
        <p:spPr>
          <a:xfrm>
            <a:off x="8774610" y="4526443"/>
            <a:ext cx="34397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900" dirty="0">
              <a:solidFill>
                <a:prstClr val="black">
                  <a:tint val="75000"/>
                </a:prstClr>
              </a:solidFill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71441" y="268458"/>
            <a:ext cx="1975154" cy="400110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Статья 50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45" y="44929"/>
            <a:ext cx="1309093" cy="512137"/>
          </a:xfrm>
          <a:prstGeom prst="rect">
            <a:avLst/>
          </a:prstGeom>
        </p:spPr>
      </p:pic>
      <p:sp>
        <p:nvSpPr>
          <p:cNvPr id="19" name="Скругленный прямоугольник 18"/>
          <p:cNvSpPr/>
          <p:nvPr/>
        </p:nvSpPr>
        <p:spPr>
          <a:xfrm>
            <a:off x="1429447" y="123924"/>
            <a:ext cx="5266985" cy="646986"/>
          </a:xfrm>
          <a:prstGeom prst="roundRect">
            <a:avLst/>
          </a:prstGeom>
          <a:solidFill>
            <a:srgbClr val="0031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12.12.2023 № 565-ФЗ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занятости населения»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6034" b="33925"/>
          <a:stretch/>
        </p:blipFill>
        <p:spPr bwMode="auto">
          <a:xfrm rot="10800000" flipH="1" flipV="1">
            <a:off x="7665818" y="4125113"/>
            <a:ext cx="1478181" cy="1018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18513665"/>
              </p:ext>
            </p:extLst>
          </p:nvPr>
        </p:nvGraphicFramePr>
        <p:xfrm>
          <a:off x="247507" y="1833939"/>
          <a:ext cx="8752114" cy="2002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1694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Рисунок 31" descr="karta T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"/>
          <a:stretch>
            <a:fillRect/>
          </a:stretch>
        </p:blipFill>
        <p:spPr bwMode="auto">
          <a:xfrm>
            <a:off x="1326357" y="1215628"/>
            <a:ext cx="4927997" cy="368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1" name="Прямоугольник 14"/>
          <p:cNvSpPr>
            <a:spLocks noChangeArrowheads="1"/>
          </p:cNvSpPr>
          <p:nvPr/>
        </p:nvSpPr>
        <p:spPr bwMode="auto">
          <a:xfrm>
            <a:off x="2634854" y="594123"/>
            <a:ext cx="225965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050" b="1" dirty="0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Численность</a:t>
            </a:r>
            <a:r>
              <a:rPr lang="en-US" altLang="ru-RU" sz="1050" b="1" dirty="0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b="1" dirty="0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населения (чел.)</a:t>
            </a:r>
          </a:p>
        </p:txBody>
      </p:sp>
      <p:sp>
        <p:nvSpPr>
          <p:cNvPr id="71702" name="Прямоугольник 15"/>
          <p:cNvSpPr>
            <a:spLocks noChangeArrowheads="1"/>
          </p:cNvSpPr>
          <p:nvPr/>
        </p:nvSpPr>
        <p:spPr bwMode="auto">
          <a:xfrm>
            <a:off x="3103183" y="758047"/>
            <a:ext cx="174513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5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66 266</a:t>
            </a:r>
            <a:endParaRPr lang="ru-RU" altLang="ru-RU" sz="15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696" name="Прямоугольник 24"/>
          <p:cNvSpPr>
            <a:spLocks noChangeArrowheads="1"/>
          </p:cNvSpPr>
          <p:nvPr/>
        </p:nvSpPr>
        <p:spPr bwMode="auto">
          <a:xfrm>
            <a:off x="3825911" y="4276772"/>
            <a:ext cx="34770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Территория</a:t>
            </a:r>
            <a:r>
              <a:rPr lang="en-US" altLang="ru-RU" sz="1200" b="1" dirty="0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Тихвинского района (кв. км)</a:t>
            </a:r>
          </a:p>
        </p:txBody>
      </p:sp>
      <p:sp>
        <p:nvSpPr>
          <p:cNvPr id="71697" name="Прямоугольник 25"/>
          <p:cNvSpPr>
            <a:spLocks noChangeArrowheads="1"/>
          </p:cNvSpPr>
          <p:nvPr/>
        </p:nvSpPr>
        <p:spPr bwMode="auto">
          <a:xfrm>
            <a:off x="5752766" y="4489012"/>
            <a:ext cx="15711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Tahoma" panose="020B0604030504040204" pitchFamily="34" charset="0"/>
                <a:cs typeface="Tahoma" panose="020B0604030504040204" pitchFamily="34" charset="0"/>
              </a:rPr>
              <a:t>7 018</a:t>
            </a:r>
            <a:endParaRPr lang="ru-RU" alt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688" name="Прямоугольник 20"/>
          <p:cNvSpPr>
            <a:spLocks noChangeArrowheads="1"/>
          </p:cNvSpPr>
          <p:nvPr/>
        </p:nvSpPr>
        <p:spPr bwMode="auto">
          <a:xfrm>
            <a:off x="5650707" y="1002485"/>
            <a:ext cx="1783557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050" b="1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Сельское</a:t>
            </a:r>
            <a:r>
              <a:rPr lang="en-US" altLang="ru-RU" sz="1050" b="1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b="1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население</a:t>
            </a:r>
          </a:p>
        </p:txBody>
      </p:sp>
      <p:sp>
        <p:nvSpPr>
          <p:cNvPr id="71689" name="Прямоугольник 21"/>
          <p:cNvSpPr>
            <a:spLocks noChangeArrowheads="1"/>
          </p:cNvSpPr>
          <p:nvPr/>
        </p:nvSpPr>
        <p:spPr bwMode="auto">
          <a:xfrm>
            <a:off x="6222207" y="1195358"/>
            <a:ext cx="11751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500" b="1" dirty="0">
                <a:latin typeface="Tahoma" panose="020B0604030504040204" pitchFamily="34" charset="0"/>
                <a:cs typeface="Tahoma" panose="020B0604030504040204" pitchFamily="34" charset="0"/>
              </a:rPr>
              <a:t>11 </a:t>
            </a:r>
            <a:r>
              <a:rPr lang="ru-RU" altLang="ru-RU" sz="15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980</a:t>
            </a:r>
            <a:endParaRPr lang="ru-RU" altLang="ru-RU" sz="15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691" name="Прямоугольник 20"/>
          <p:cNvSpPr>
            <a:spLocks noChangeArrowheads="1"/>
          </p:cNvSpPr>
          <p:nvPr/>
        </p:nvSpPr>
        <p:spPr bwMode="auto">
          <a:xfrm>
            <a:off x="5765007" y="506017"/>
            <a:ext cx="1669257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050" b="1" dirty="0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Городское</a:t>
            </a:r>
            <a:r>
              <a:rPr lang="en-US" altLang="ru-RU" sz="1050" b="1" dirty="0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b="1" dirty="0">
                <a:solidFill>
                  <a:srgbClr val="0031A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население</a:t>
            </a:r>
          </a:p>
        </p:txBody>
      </p:sp>
      <p:sp>
        <p:nvSpPr>
          <p:cNvPr id="71692" name="Прямоугольник 21"/>
          <p:cNvSpPr>
            <a:spLocks noChangeArrowheads="1"/>
          </p:cNvSpPr>
          <p:nvPr/>
        </p:nvSpPr>
        <p:spPr bwMode="auto">
          <a:xfrm>
            <a:off x="6193632" y="695318"/>
            <a:ext cx="11751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5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54 286</a:t>
            </a:r>
            <a:endParaRPr lang="ru-RU" altLang="ru-RU" sz="15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687" name="Прямоугольник 25"/>
          <p:cNvSpPr>
            <a:spLocks noChangeArrowheads="1"/>
          </p:cNvSpPr>
          <p:nvPr/>
        </p:nvSpPr>
        <p:spPr bwMode="auto">
          <a:xfrm>
            <a:off x="3825910" y="4882753"/>
            <a:ext cx="40596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35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Краткая информация о Тихвинском районе</a:t>
            </a:r>
            <a:endParaRPr lang="ru-RU" altLang="ru-RU" sz="1350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45" y="44929"/>
            <a:ext cx="1309093" cy="512137"/>
          </a:xfrm>
          <a:prstGeom prst="rect">
            <a:avLst/>
          </a:prstGeom>
        </p:spPr>
      </p:pic>
      <p:sp>
        <p:nvSpPr>
          <p:cNvPr id="26" name="Скругленный прямоугольник 25"/>
          <p:cNvSpPr/>
          <p:nvPr/>
        </p:nvSpPr>
        <p:spPr>
          <a:xfrm>
            <a:off x="1429448" y="123924"/>
            <a:ext cx="5092608" cy="374571"/>
          </a:xfrm>
          <a:prstGeom prst="roundRect">
            <a:avLst/>
          </a:prstGeom>
          <a:solidFill>
            <a:srgbClr val="0031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информация о Тихвинском районе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6034" b="33925"/>
          <a:stretch/>
        </p:blipFill>
        <p:spPr bwMode="auto">
          <a:xfrm rot="10800000" flipH="1" flipV="1">
            <a:off x="7345402" y="3904363"/>
            <a:ext cx="1798598" cy="1239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02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7" name="Прямоугольник 25"/>
          <p:cNvSpPr>
            <a:spLocks noChangeArrowheads="1"/>
          </p:cNvSpPr>
          <p:nvPr/>
        </p:nvSpPr>
        <p:spPr bwMode="auto">
          <a:xfrm>
            <a:off x="3825910" y="4882753"/>
            <a:ext cx="40596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35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Краткая информация о Тихвинском районе</a:t>
            </a:r>
            <a:endParaRPr lang="ru-RU" altLang="ru-RU" sz="1350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45" y="44929"/>
            <a:ext cx="1309093" cy="512137"/>
          </a:xfrm>
          <a:prstGeom prst="rect">
            <a:avLst/>
          </a:prstGeom>
        </p:spPr>
      </p:pic>
      <p:sp>
        <p:nvSpPr>
          <p:cNvPr id="26" name="Скругленный прямоугольник 25"/>
          <p:cNvSpPr/>
          <p:nvPr/>
        </p:nvSpPr>
        <p:spPr>
          <a:xfrm>
            <a:off x="1429448" y="123924"/>
            <a:ext cx="5092608" cy="374571"/>
          </a:xfrm>
          <a:prstGeom prst="roundRect">
            <a:avLst/>
          </a:prstGeom>
          <a:solidFill>
            <a:srgbClr val="0031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информация о Тихвинском районе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Содержимое 6" descr="karta район_д_печати адм центры11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" r="4866"/>
          <a:stretch>
            <a:fillRect/>
          </a:stretch>
        </p:blipFill>
        <p:spPr>
          <a:xfrm>
            <a:off x="1185863" y="614362"/>
            <a:ext cx="5523310" cy="4254104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6522056" y="1802642"/>
            <a:ext cx="2281237" cy="1558529"/>
            <a:chOff x="5605463" y="2778919"/>
            <a:chExt cx="2281237" cy="1558529"/>
          </a:xfrm>
        </p:grpSpPr>
        <p:sp>
          <p:nvSpPr>
            <p:cNvPr id="17" name="Прямоугольник 14"/>
            <p:cNvSpPr>
              <a:spLocks noChangeArrowheads="1"/>
            </p:cNvSpPr>
            <p:nvPr/>
          </p:nvSpPr>
          <p:spPr bwMode="auto">
            <a:xfrm>
              <a:off x="6001941" y="2778919"/>
              <a:ext cx="1884759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900" b="1" dirty="0"/>
            </a:p>
          </p:txBody>
        </p:sp>
        <p:grpSp>
          <p:nvGrpSpPr>
            <p:cNvPr id="18" name="Группа 2"/>
            <p:cNvGrpSpPr>
              <a:grpSpLocks/>
            </p:cNvGrpSpPr>
            <p:nvPr/>
          </p:nvGrpSpPr>
          <p:grpSpPr bwMode="auto">
            <a:xfrm>
              <a:off x="5605463" y="3432573"/>
              <a:ext cx="378619" cy="377428"/>
              <a:chOff x="5759450" y="2959100"/>
              <a:chExt cx="504825" cy="503238"/>
            </a:xfrm>
          </p:grpSpPr>
          <p:pic>
            <p:nvPicPr>
              <p:cNvPr id="24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9450" y="2959100"/>
                <a:ext cx="504825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Rectangle 11"/>
              <p:cNvSpPr>
                <a:spLocks/>
              </p:cNvSpPr>
              <p:nvPr/>
            </p:nvSpPr>
            <p:spPr bwMode="auto">
              <a:xfrm>
                <a:off x="5802313" y="3059113"/>
                <a:ext cx="433387" cy="288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350" b="1">
                    <a:latin typeface="Arial Bold"/>
                    <a:ea typeface="MS PGothic" panose="020B0600070205080204" pitchFamily="34" charset="-128"/>
                    <a:cs typeface="Arial Bold"/>
                    <a:sym typeface="Arial Bold"/>
                  </a:rPr>
                  <a:t>9</a:t>
                </a:r>
                <a:endParaRPr lang="en-US" altLang="ru-RU" sz="1350" b="1">
                  <a:latin typeface="Arial Bold"/>
                  <a:ea typeface="MS PGothic" panose="020B0600070205080204" pitchFamily="34" charset="-128"/>
                  <a:cs typeface="Arial Bold"/>
                  <a:sym typeface="Arial Bold"/>
                </a:endParaRPr>
              </a:p>
            </p:txBody>
          </p:sp>
        </p:grpSp>
        <p:sp>
          <p:nvSpPr>
            <p:cNvPr id="19" name="Прямоугольник 14"/>
            <p:cNvSpPr>
              <a:spLocks noChangeArrowheads="1"/>
            </p:cNvSpPr>
            <p:nvPr/>
          </p:nvSpPr>
          <p:spPr bwMode="auto">
            <a:xfrm>
              <a:off x="6001941" y="3303985"/>
              <a:ext cx="188356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900" b="1" dirty="0"/>
                <a:t>муниципальных образований </a:t>
              </a:r>
              <a:r>
                <a:rPr lang="ru-RU" altLang="ru-RU" sz="900" b="1" dirty="0" smtClean="0"/>
                <a:t>– </a:t>
              </a:r>
              <a:endParaRPr lang="ru-RU" altLang="ru-RU" sz="900" b="1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900" b="1" dirty="0"/>
                <a:t>одно городское поселение и восемь сельских поселений</a:t>
              </a:r>
              <a:r>
                <a:rPr lang="en-US" altLang="ru-RU" sz="900" b="1" dirty="0"/>
                <a:t> </a:t>
              </a:r>
              <a:endParaRPr lang="ru-RU" altLang="ru-RU" sz="900" b="1" dirty="0"/>
            </a:p>
          </p:txBody>
        </p:sp>
        <p:grpSp>
          <p:nvGrpSpPr>
            <p:cNvPr id="20" name="Группа 4"/>
            <p:cNvGrpSpPr>
              <a:grpSpLocks/>
            </p:cNvGrpSpPr>
            <p:nvPr/>
          </p:nvGrpSpPr>
          <p:grpSpPr bwMode="auto">
            <a:xfrm>
              <a:off x="5613798" y="3960019"/>
              <a:ext cx="378619" cy="377429"/>
              <a:chOff x="5862638" y="4666363"/>
              <a:chExt cx="504825" cy="503238"/>
            </a:xfrm>
          </p:grpSpPr>
          <p:pic>
            <p:nvPicPr>
              <p:cNvPr id="22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62638" y="4666363"/>
                <a:ext cx="504825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" name="Rectangle 11"/>
              <p:cNvSpPr>
                <a:spLocks/>
              </p:cNvSpPr>
              <p:nvPr/>
            </p:nvSpPr>
            <p:spPr bwMode="auto">
              <a:xfrm>
                <a:off x="5899150" y="4809238"/>
                <a:ext cx="433388" cy="288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050" b="1">
                    <a:latin typeface="Arial Bold"/>
                    <a:ea typeface="MS PGothic" panose="020B0600070205080204" pitchFamily="34" charset="-128"/>
                    <a:cs typeface="Arial Bold"/>
                    <a:sym typeface="Arial Bold"/>
                  </a:rPr>
                  <a:t>198</a:t>
                </a:r>
                <a:endParaRPr lang="en-US" altLang="ru-RU" sz="1050" b="1">
                  <a:latin typeface="Arial Bold"/>
                  <a:ea typeface="MS PGothic" panose="020B0600070205080204" pitchFamily="34" charset="-128"/>
                  <a:cs typeface="Arial Bold"/>
                  <a:sym typeface="Arial Bold"/>
                </a:endParaRPr>
              </a:p>
            </p:txBody>
          </p:sp>
        </p:grpSp>
        <p:sp>
          <p:nvSpPr>
            <p:cNvPr id="21" name="Прямоугольник 14"/>
            <p:cNvSpPr>
              <a:spLocks noChangeArrowheads="1"/>
            </p:cNvSpPr>
            <p:nvPr/>
          </p:nvSpPr>
          <p:spPr bwMode="auto">
            <a:xfrm>
              <a:off x="6001941" y="4029075"/>
              <a:ext cx="1883569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900" b="1"/>
                <a:t>населенных пунктов</a:t>
              </a:r>
            </a:p>
          </p:txBody>
        </p:sp>
      </p:grpSp>
      <p:pic>
        <p:nvPicPr>
          <p:cNvPr id="30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6034" b="33925"/>
          <a:stretch/>
        </p:blipFill>
        <p:spPr bwMode="auto">
          <a:xfrm rot="10800000" flipH="1" flipV="1">
            <a:off x="7345402" y="3904363"/>
            <a:ext cx="1798598" cy="1239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38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2C5C9E66-2014-EC7C-A0E6-3121547721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360" y="3184918"/>
            <a:ext cx="1978974" cy="1998091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45" y="44929"/>
            <a:ext cx="1309093" cy="51213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23583" y="959175"/>
            <a:ext cx="82185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</a:t>
            </a:r>
            <a:r>
              <a:rPr lang="ru-RU" sz="1600" b="1" dirty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силы </a:t>
            </a:r>
            <a:r>
              <a:rPr lang="ru-RU" sz="1600" b="1" dirty="0" smtClean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39 900 человек, </a:t>
            </a:r>
            <a:r>
              <a:rPr lang="ru-RU" sz="1600" b="1" dirty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1600" b="1" dirty="0" smtClean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60,2% </a:t>
            </a:r>
            <a:r>
              <a:rPr lang="ru-RU" sz="1600" b="1" dirty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общей численности населения. </a:t>
            </a:r>
            <a:endParaRPr lang="ru-RU" sz="1600" b="1" dirty="0" smtClean="0">
              <a:ln w="0"/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 smtClean="0">
              <a:ln w="0"/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 работают 89% - 34 500 человек.</a:t>
            </a:r>
          </a:p>
          <a:p>
            <a:pPr algn="just"/>
            <a:endParaRPr lang="ru-RU" sz="1600" b="1" dirty="0">
              <a:ln w="0"/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 в районе 4 430 вакансий – 80% (3 530 ед.) вакансии </a:t>
            </a:r>
            <a:r>
              <a:rPr lang="ru-RU" sz="1600" b="1" dirty="0" err="1" smtClean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Промплощадки</a:t>
            </a:r>
            <a:r>
              <a:rPr lang="ru-RU" sz="1600" b="1" dirty="0" smtClean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600" b="1" dirty="0">
              <a:ln w="0"/>
              <a:solidFill>
                <a:srgbClr val="0031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n w="0"/>
                <a:solidFill>
                  <a:srgbClr val="0031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163 человека зарегистрированы в службе занятости с целью поиска работы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9447" y="123924"/>
            <a:ext cx="5266985" cy="374571"/>
          </a:xfrm>
          <a:prstGeom prst="roundRect">
            <a:avLst/>
          </a:prstGeom>
          <a:solidFill>
            <a:srgbClr val="0031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на рынке труда Тихвинского района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6034" b="33925"/>
          <a:stretch/>
        </p:blipFill>
        <p:spPr bwMode="auto">
          <a:xfrm rot="10800000" flipH="1" flipV="1">
            <a:off x="7345402" y="3904363"/>
            <a:ext cx="1798598" cy="1239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3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4"/>
          <p:cNvSpPr txBox="1">
            <a:spLocks/>
          </p:cNvSpPr>
          <p:nvPr/>
        </p:nvSpPr>
        <p:spPr>
          <a:xfrm>
            <a:off x="8774610" y="4526443"/>
            <a:ext cx="34397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900" dirty="0">
              <a:solidFill>
                <a:prstClr val="black">
                  <a:tint val="75000"/>
                </a:prstClr>
              </a:solidFill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98069" y="671630"/>
            <a:ext cx="3529740" cy="307777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Вакансии других сфер экономики</a:t>
            </a:r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45" y="44929"/>
            <a:ext cx="1309093" cy="512137"/>
          </a:xfrm>
          <a:prstGeom prst="rect">
            <a:avLst/>
          </a:prstGeom>
        </p:spPr>
      </p:pic>
      <p:sp>
        <p:nvSpPr>
          <p:cNvPr id="19" name="Скругленный прямоугольник 18"/>
          <p:cNvSpPr/>
          <p:nvPr/>
        </p:nvSpPr>
        <p:spPr>
          <a:xfrm>
            <a:off x="1429447" y="123924"/>
            <a:ext cx="5266985" cy="374571"/>
          </a:xfrm>
          <a:prstGeom prst="roundRect">
            <a:avLst/>
          </a:prstGeom>
          <a:solidFill>
            <a:srgbClr val="0031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на рынке труда Тихвинского района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6034" b="33925"/>
          <a:stretch/>
        </p:blipFill>
        <p:spPr bwMode="auto">
          <a:xfrm rot="10800000" flipH="1" flipV="1">
            <a:off x="7345402" y="3904363"/>
            <a:ext cx="1798598" cy="1239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528085"/>
              </p:ext>
            </p:extLst>
          </p:nvPr>
        </p:nvGraphicFramePr>
        <p:xfrm>
          <a:off x="230736" y="1152542"/>
          <a:ext cx="8543874" cy="3854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0596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25572</TotalTime>
  <Words>318</Words>
  <Application>Microsoft Office PowerPoint</Application>
  <PresentationFormat>Экран (16:9)</PresentationFormat>
  <Paragraphs>56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qwer</dc:creator>
  <cp:lastModifiedBy>Афанасьева Инна Владимировна</cp:lastModifiedBy>
  <cp:revision>2751</cp:revision>
  <cp:lastPrinted>2023-09-20T11:18:47Z</cp:lastPrinted>
  <dcterms:created xsi:type="dcterms:W3CDTF">2016-06-29T09:43:34Z</dcterms:created>
  <dcterms:modified xsi:type="dcterms:W3CDTF">2024-02-21T06:13:33Z</dcterms:modified>
</cp:coreProperties>
</file>